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8"/>
  </p:notesMasterIdLst>
  <p:handoutMasterIdLst>
    <p:handoutMasterId r:id="rId9"/>
  </p:handoutMasterIdLst>
  <p:sldIdLst>
    <p:sldId id="271" r:id="rId2"/>
    <p:sldId id="313" r:id="rId3"/>
    <p:sldId id="314" r:id="rId4"/>
    <p:sldId id="315" r:id="rId5"/>
    <p:sldId id="317" r:id="rId6"/>
    <p:sldId id="31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966"/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0" d="100"/>
          <a:sy n="160" d="100"/>
        </p:scale>
        <p:origin x="1104" y="-27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6C039A3-F688-451E-999C-25B1C2203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5FEDA-0536-4D09-BDF0-80F36E3CE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D2EC-A96F-4245-8A8B-62FB2628FD0E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B202C9-92CA-44CC-B8DD-C27AAA97C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F4375-966F-4DED-9267-2F40CF812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6DFF9-15EE-4605-9538-83C6458DD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6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4230-6950-4651-87AF-DA9091757B2C}" type="datetimeFigureOut">
              <a:rPr lang="zh-TW" altLang="en-US" smtClean="0"/>
              <a:t>2021/7/18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DDC2-66B8-4871-B37E-F717B5EC0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20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" indent="0">
              <a:buNone/>
              <a:defRPr sz="2400"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29CF-B452-4697-B412-1FB117140394}" type="datetime1">
              <a:rPr lang="en-US" altLang="zh-TW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F67075-1A7C-42E8-B9C0-FD303942B987}" type="datetime1">
              <a:rPr lang="en-US" altLang="zh-TW" smtClean="0"/>
              <a:t>7/18/2021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4991" y="622270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386" y="3234018"/>
            <a:ext cx="4840941" cy="1770529"/>
          </a:xfrm>
          <a:blipFill dpi="0" rotWithShape="0">
            <a:blip r:embed="rId2"/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幼兒</a:t>
            </a:r>
            <a:r>
              <a:rPr lang="zh-TW" altLang="en-US" sz="24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點日記管理系統 使用教程</a:t>
            </a:r>
            <a:b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r>
              <a:rPr lang="en-US" altLang="zh-TW" sz="30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#3</a:t>
            </a:r>
            <a:r>
              <a:rPr lang="zh-TW" altLang="en-US" sz="30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solidFill>
                  <a:schemeClr val="bg1"/>
                </a:solidFill>
              </a:rPr>
              <a:t>csv</a:t>
            </a:r>
            <a:r>
              <a:rPr lang="zh-TW" altLang="en-US" sz="3000" b="1" dirty="0">
                <a:solidFill>
                  <a:schemeClr val="bg1"/>
                </a:solidFill>
              </a:rPr>
              <a:t>命題教學</a:t>
            </a:r>
            <a:r>
              <a:rPr lang="en-US" altLang="zh-TW" sz="3000" b="1" dirty="0">
                <a:solidFill>
                  <a:schemeClr val="bg1"/>
                </a:solidFill>
              </a:rPr>
              <a:t>(</a:t>
            </a:r>
            <a:r>
              <a:rPr lang="zh-TW" altLang="en-US" sz="3000" b="1" dirty="0">
                <a:solidFill>
                  <a:schemeClr val="bg1"/>
                </a:solidFill>
              </a:rPr>
              <a:t>上</a:t>
            </a:r>
            <a:r>
              <a:rPr lang="en-US" altLang="zh-TW" sz="3000" b="1" dirty="0">
                <a:solidFill>
                  <a:schemeClr val="bg1"/>
                </a:solidFill>
              </a:rPr>
              <a:t>)</a:t>
            </a:r>
            <a:endParaRPr lang="zh-TW" altLang="en-US" sz="3000" b="1" dirty="0">
              <a:solidFill>
                <a:schemeClr val="bg1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74AF99-F228-4063-AB4E-3C8811EC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25" y="1660299"/>
            <a:ext cx="1388552" cy="9941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A12DD7-5CE1-4905-A615-7A300272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00" y="1583413"/>
            <a:ext cx="1157228" cy="1147904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C467D14C-DF8A-4AF6-BB3E-234236E47504}"/>
              </a:ext>
            </a:extLst>
          </p:cNvPr>
          <p:cNvSpPr txBox="1">
            <a:spLocks/>
          </p:cNvSpPr>
          <p:nvPr/>
        </p:nvSpPr>
        <p:spPr>
          <a:xfrm>
            <a:off x="4774601" y="1901540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x</a:t>
            </a:r>
            <a:endParaRPr lang="zh-TW" altLang="en-US" sz="3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5D2FD50-099D-45D6-B5A1-9C421CDA4DF1}"/>
              </a:ext>
            </a:extLst>
          </p:cNvPr>
          <p:cNvSpPr txBox="1">
            <a:spLocks/>
          </p:cNvSpPr>
          <p:nvPr/>
        </p:nvSpPr>
        <p:spPr>
          <a:xfrm>
            <a:off x="9028590" y="254041"/>
            <a:ext cx="2982897" cy="32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1400" dirty="0">
                <a:solidFill>
                  <a:srgbClr val="002060"/>
                </a:solidFill>
              </a:rPr>
              <a:t>陳怡霖  </a:t>
            </a:r>
            <a:r>
              <a:rPr lang="en-US" altLang="zh-TW" sz="1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lynn915@stat.sinica.edu.tw</a:t>
            </a:r>
            <a:endParaRPr lang="zh-TW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</a:rPr>
              <a:t>csv</a:t>
            </a:r>
            <a:r>
              <a:rPr lang="zh-TW" altLang="en-US" sz="2800" dirty="0">
                <a:solidFill>
                  <a:srgbClr val="7030A0"/>
                </a:solidFill>
              </a:rPr>
              <a:t>架構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F0971C-97F0-47FC-995D-27E94EED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967" t="26150" r="14587" b="48058"/>
          <a:stretch/>
        </p:blipFill>
        <p:spPr>
          <a:xfrm>
            <a:off x="1444473" y="2360630"/>
            <a:ext cx="9642629" cy="1676522"/>
          </a:xfrm>
          <a:prstGeom prst="rect">
            <a:avLst/>
          </a:prstGeom>
        </p:spPr>
      </p:pic>
      <p:sp>
        <p:nvSpPr>
          <p:cNvPr id="55" name="標題 1">
            <a:extLst>
              <a:ext uri="{FF2B5EF4-FFF2-40B4-BE49-F238E27FC236}">
                <a16:creationId xmlns:a16="http://schemas.microsoft.com/office/drawing/2014/main" id="{64F8F384-AD47-4C47-9CA3-714F465BA14B}"/>
              </a:ext>
            </a:extLst>
          </p:cNvPr>
          <p:cNvSpPr txBox="1">
            <a:spLocks/>
          </p:cNvSpPr>
          <p:nvPr/>
        </p:nvSpPr>
        <p:spPr>
          <a:xfrm>
            <a:off x="689499" y="1465474"/>
            <a:ext cx="10813002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1. row: </a:t>
            </a:r>
            <a:r>
              <a:rPr lang="zh-TW" altLang="en-US" sz="1800" dirty="0">
                <a:solidFill>
                  <a:srgbClr val="7030A0"/>
                </a:solidFill>
              </a:rPr>
              <a:t>以「選項」為單位逐一填寫</a:t>
            </a:r>
            <a:r>
              <a:rPr lang="en-US" altLang="zh-TW" sz="1800" dirty="0">
                <a:solidFill>
                  <a:srgbClr val="7030A0"/>
                </a:solidFill>
              </a:rPr>
              <a:t> 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6243E013-B57E-4F7C-94FF-DB39519F9718}"/>
              </a:ext>
            </a:extLst>
          </p:cNvPr>
          <p:cNvSpPr/>
          <p:nvPr/>
        </p:nvSpPr>
        <p:spPr>
          <a:xfrm>
            <a:off x="1171854" y="2698812"/>
            <a:ext cx="79899" cy="568171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83305E87-65E2-41A4-882B-2D96B4B28015}"/>
              </a:ext>
            </a:extLst>
          </p:cNvPr>
          <p:cNvSpPr/>
          <p:nvPr/>
        </p:nvSpPr>
        <p:spPr>
          <a:xfrm>
            <a:off x="1171854" y="3364637"/>
            <a:ext cx="79899" cy="568171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F71F35F5-1114-4700-9B6F-691BA013E76A}"/>
              </a:ext>
            </a:extLst>
          </p:cNvPr>
          <p:cNvSpPr txBox="1">
            <a:spLocks/>
          </p:cNvSpPr>
          <p:nvPr/>
        </p:nvSpPr>
        <p:spPr>
          <a:xfrm>
            <a:off x="801581" y="2633297"/>
            <a:ext cx="900344" cy="69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4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C84B6B40-4DA8-4AB4-BA51-6F66D14641FA}"/>
              </a:ext>
            </a:extLst>
          </p:cNvPr>
          <p:cNvSpPr txBox="1">
            <a:spLocks/>
          </p:cNvSpPr>
          <p:nvPr/>
        </p:nvSpPr>
        <p:spPr>
          <a:xfrm>
            <a:off x="801581" y="3337953"/>
            <a:ext cx="900344" cy="69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4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59" name="標題 1">
            <a:extLst>
              <a:ext uri="{FF2B5EF4-FFF2-40B4-BE49-F238E27FC236}">
                <a16:creationId xmlns:a16="http://schemas.microsoft.com/office/drawing/2014/main" id="{C9584ECC-BD37-4FCB-B57F-81BC390A151B}"/>
              </a:ext>
            </a:extLst>
          </p:cNvPr>
          <p:cNvSpPr txBox="1">
            <a:spLocks/>
          </p:cNvSpPr>
          <p:nvPr/>
        </p:nvSpPr>
        <p:spPr>
          <a:xfrm>
            <a:off x="689499" y="5525696"/>
            <a:ext cx="10813002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2. column: </a:t>
            </a:r>
            <a:r>
              <a:rPr lang="zh-TW" altLang="en-US" sz="1800" dirty="0">
                <a:solidFill>
                  <a:srgbClr val="7030A0"/>
                </a:solidFill>
              </a:rPr>
              <a:t>依「題型」有不同的必／選填規範</a:t>
            </a:r>
            <a:r>
              <a:rPr lang="en-US" altLang="zh-TW" sz="1800" dirty="0">
                <a:solidFill>
                  <a:srgbClr val="7030A0"/>
                </a:solidFill>
              </a:rPr>
              <a:t> 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60" name="標題 1">
            <a:extLst>
              <a:ext uri="{FF2B5EF4-FFF2-40B4-BE49-F238E27FC236}">
                <a16:creationId xmlns:a16="http://schemas.microsoft.com/office/drawing/2014/main" id="{4C6664D9-D8B2-4EB2-9795-7D5556E69A1D}"/>
              </a:ext>
            </a:extLst>
          </p:cNvPr>
          <p:cNvSpPr txBox="1">
            <a:spLocks/>
          </p:cNvSpPr>
          <p:nvPr/>
        </p:nvSpPr>
        <p:spPr>
          <a:xfrm>
            <a:off x="4152528" y="4962292"/>
            <a:ext cx="603682" cy="5007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61" name="標題 1">
            <a:extLst>
              <a:ext uri="{FF2B5EF4-FFF2-40B4-BE49-F238E27FC236}">
                <a16:creationId xmlns:a16="http://schemas.microsoft.com/office/drawing/2014/main" id="{1AEAF8AF-47F5-4A17-B254-E61194DF730A}"/>
              </a:ext>
            </a:extLst>
          </p:cNvPr>
          <p:cNvSpPr txBox="1">
            <a:spLocks/>
          </p:cNvSpPr>
          <p:nvPr/>
        </p:nvSpPr>
        <p:spPr>
          <a:xfrm>
            <a:off x="3779666" y="4962292"/>
            <a:ext cx="372861" cy="500792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１</a:t>
            </a:r>
            <a:endParaRPr lang="en-US" altLang="zh-TW" sz="1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標題 1">
            <a:extLst>
              <a:ext uri="{FF2B5EF4-FFF2-40B4-BE49-F238E27FC236}">
                <a16:creationId xmlns:a16="http://schemas.microsoft.com/office/drawing/2014/main" id="{F87D1D8B-71FF-41BE-80A4-473D0B86E45C}"/>
              </a:ext>
            </a:extLst>
          </p:cNvPr>
          <p:cNvSpPr txBox="1">
            <a:spLocks/>
          </p:cNvSpPr>
          <p:nvPr/>
        </p:nvSpPr>
        <p:spPr>
          <a:xfrm>
            <a:off x="5530414" y="4289208"/>
            <a:ext cx="603682" cy="500792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數字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65" name="標題 1">
            <a:extLst>
              <a:ext uri="{FF2B5EF4-FFF2-40B4-BE49-F238E27FC236}">
                <a16:creationId xmlns:a16="http://schemas.microsoft.com/office/drawing/2014/main" id="{A8033DC1-8407-4208-A009-668497B2525F}"/>
              </a:ext>
            </a:extLst>
          </p:cNvPr>
          <p:cNvSpPr txBox="1">
            <a:spLocks/>
          </p:cNvSpPr>
          <p:nvPr/>
        </p:nvSpPr>
        <p:spPr>
          <a:xfrm>
            <a:off x="5157552" y="4289208"/>
            <a:ext cx="372861" cy="5007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600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2</a:t>
            </a:r>
          </a:p>
        </p:txBody>
      </p:sp>
      <p:sp>
        <p:nvSpPr>
          <p:cNvPr id="66" name="標題 1">
            <a:extLst>
              <a:ext uri="{FF2B5EF4-FFF2-40B4-BE49-F238E27FC236}">
                <a16:creationId xmlns:a16="http://schemas.microsoft.com/office/drawing/2014/main" id="{67F8DCCA-4D8B-4599-9EE2-A892D494F212}"/>
              </a:ext>
            </a:extLst>
          </p:cNvPr>
          <p:cNvSpPr txBox="1">
            <a:spLocks/>
          </p:cNvSpPr>
          <p:nvPr/>
        </p:nvSpPr>
        <p:spPr>
          <a:xfrm>
            <a:off x="4152529" y="4289208"/>
            <a:ext cx="603682" cy="500792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單選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67" name="標題 1">
            <a:extLst>
              <a:ext uri="{FF2B5EF4-FFF2-40B4-BE49-F238E27FC236}">
                <a16:creationId xmlns:a16="http://schemas.microsoft.com/office/drawing/2014/main" id="{DB93518E-157A-4414-88F0-908A86595639}"/>
              </a:ext>
            </a:extLst>
          </p:cNvPr>
          <p:cNvSpPr txBox="1">
            <a:spLocks/>
          </p:cNvSpPr>
          <p:nvPr/>
        </p:nvSpPr>
        <p:spPr>
          <a:xfrm>
            <a:off x="3779667" y="4289208"/>
            <a:ext cx="372861" cy="5007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rgbClr val="FFC000"/>
                </a:solidFill>
                <a:latin typeface="微軟正黑體" panose="020B0604030504040204" pitchFamily="34" charset="-120"/>
              </a:rPr>
              <a:t>０</a:t>
            </a:r>
            <a:endParaRPr lang="en-US" altLang="zh-TW" sz="1600" b="1" dirty="0">
              <a:solidFill>
                <a:srgbClr val="FFC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70" name="標題 1">
            <a:extLst>
              <a:ext uri="{FF2B5EF4-FFF2-40B4-BE49-F238E27FC236}">
                <a16:creationId xmlns:a16="http://schemas.microsoft.com/office/drawing/2014/main" id="{8BD1429C-38CF-4A22-BEEC-23E979B8DD76}"/>
              </a:ext>
            </a:extLst>
          </p:cNvPr>
          <p:cNvSpPr txBox="1">
            <a:spLocks/>
          </p:cNvSpPr>
          <p:nvPr/>
        </p:nvSpPr>
        <p:spPr>
          <a:xfrm>
            <a:off x="5530413" y="4962292"/>
            <a:ext cx="603682" cy="500792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文字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71" name="標題 1">
            <a:extLst>
              <a:ext uri="{FF2B5EF4-FFF2-40B4-BE49-F238E27FC236}">
                <a16:creationId xmlns:a16="http://schemas.microsoft.com/office/drawing/2014/main" id="{E4880213-55F0-4689-BEF9-EDAE517BB927}"/>
              </a:ext>
            </a:extLst>
          </p:cNvPr>
          <p:cNvSpPr txBox="1">
            <a:spLocks/>
          </p:cNvSpPr>
          <p:nvPr/>
        </p:nvSpPr>
        <p:spPr>
          <a:xfrm>
            <a:off x="5157551" y="4962292"/>
            <a:ext cx="372861" cy="5007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600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3</a:t>
            </a:r>
          </a:p>
        </p:txBody>
      </p:sp>
      <p:sp>
        <p:nvSpPr>
          <p:cNvPr id="72" name="標題 1">
            <a:extLst>
              <a:ext uri="{FF2B5EF4-FFF2-40B4-BE49-F238E27FC236}">
                <a16:creationId xmlns:a16="http://schemas.microsoft.com/office/drawing/2014/main" id="{2DB4AE09-D2FE-4C8E-9C3E-4A80666B48AD}"/>
              </a:ext>
            </a:extLst>
          </p:cNvPr>
          <p:cNvSpPr txBox="1">
            <a:spLocks/>
          </p:cNvSpPr>
          <p:nvPr/>
        </p:nvSpPr>
        <p:spPr>
          <a:xfrm>
            <a:off x="6907931" y="4295377"/>
            <a:ext cx="603682" cy="500792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時間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F95DFDC5-53B5-4E6F-A789-2E14CC2BABA8}"/>
              </a:ext>
            </a:extLst>
          </p:cNvPr>
          <p:cNvSpPr txBox="1">
            <a:spLocks/>
          </p:cNvSpPr>
          <p:nvPr/>
        </p:nvSpPr>
        <p:spPr>
          <a:xfrm>
            <a:off x="6535069" y="4295377"/>
            <a:ext cx="372861" cy="5007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1600" b="1" dirty="0">
                <a:solidFill>
                  <a:srgbClr val="7030A0"/>
                </a:solidFill>
                <a:latin typeface="微軟正黑體" panose="020B0604030504040204" pitchFamily="34" charset="-120"/>
              </a:rPr>
              <a:t>4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589EFB9-4622-436D-90A5-456D74E1E83B}"/>
              </a:ext>
            </a:extLst>
          </p:cNvPr>
          <p:cNvCxnSpPr>
            <a:cxnSpLocks/>
          </p:cNvCxnSpPr>
          <p:nvPr/>
        </p:nvCxnSpPr>
        <p:spPr>
          <a:xfrm>
            <a:off x="7704333" y="1673179"/>
            <a:ext cx="25149" cy="43589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0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57" grpId="0"/>
      <p:bldP spid="58" grpId="0"/>
      <p:bldP spid="59" grpId="0"/>
      <p:bldP spid="60" grpId="0" animBg="1"/>
      <p:bldP spid="61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基本欄位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FC9D69-0E9E-46F3-9CB9-EB92DB54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2" t="27702" r="23471" b="25048"/>
          <a:stretch/>
        </p:blipFill>
        <p:spPr>
          <a:xfrm>
            <a:off x="1284302" y="3425538"/>
            <a:ext cx="5419909" cy="279398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114CE05-CEA1-4120-AD6E-EAB261828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967" t="26709" r="43618" b="48058"/>
          <a:stretch/>
        </p:blipFill>
        <p:spPr>
          <a:xfrm>
            <a:off x="2473911" y="1483293"/>
            <a:ext cx="6287977" cy="1640181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0CDAC45-C862-4908-BEC2-29894ACF87C8}"/>
              </a:ext>
            </a:extLst>
          </p:cNvPr>
          <p:cNvSpPr txBox="1">
            <a:spLocks/>
          </p:cNvSpPr>
          <p:nvPr/>
        </p:nvSpPr>
        <p:spPr>
          <a:xfrm>
            <a:off x="7226051" y="3539218"/>
            <a:ext cx="1278385" cy="268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TW" sz="1800" dirty="0" err="1">
                <a:solidFill>
                  <a:srgbClr val="7030A0"/>
                </a:solidFill>
              </a:rPr>
              <a:t>q_id</a:t>
            </a:r>
            <a:endParaRPr lang="en-US" altLang="zh-TW" sz="1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err="1">
                <a:solidFill>
                  <a:srgbClr val="7030A0"/>
                </a:solidFill>
              </a:rPr>
              <a:t>q_sn</a:t>
            </a:r>
            <a:endParaRPr lang="en-US" altLang="zh-TW" sz="1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err="1">
                <a:solidFill>
                  <a:srgbClr val="7030A0"/>
                </a:solidFill>
              </a:rPr>
              <a:t>q_txt</a:t>
            </a:r>
            <a:endParaRPr lang="en-US" altLang="zh-TW" sz="1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solidFill>
                  <a:srgbClr val="7030A0"/>
                </a:solidFill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zh-TW" sz="1800" dirty="0" err="1">
                <a:solidFill>
                  <a:srgbClr val="7030A0"/>
                </a:solidFill>
              </a:rPr>
              <a:t>opt_txt</a:t>
            </a:r>
            <a:endParaRPr lang="en-US" altLang="zh-TW" sz="18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err="1">
                <a:solidFill>
                  <a:srgbClr val="7030A0"/>
                </a:solidFill>
              </a:rPr>
              <a:t>opt_value</a:t>
            </a:r>
            <a:endParaRPr lang="en-US" altLang="zh-TW" sz="1800" dirty="0">
              <a:solidFill>
                <a:srgbClr val="7030A0"/>
              </a:solidFill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379678A-0B21-46A7-8AA5-BA68776A2477}"/>
              </a:ext>
            </a:extLst>
          </p:cNvPr>
          <p:cNvSpPr txBox="1">
            <a:spLocks/>
          </p:cNvSpPr>
          <p:nvPr/>
        </p:nvSpPr>
        <p:spPr>
          <a:xfrm>
            <a:off x="8647959" y="3545124"/>
            <a:ext cx="1278386" cy="26803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</a:rPr>
              <a:t>題號</a:t>
            </a:r>
            <a:r>
              <a:rPr lang="en-US" altLang="zh-TW" sz="1800" b="1" dirty="0">
                <a:solidFill>
                  <a:srgbClr val="FF0000"/>
                </a:solidFill>
              </a:rPr>
              <a:t>(</a:t>
            </a:r>
            <a:r>
              <a:rPr lang="zh-TW" altLang="en-US" sz="1800" b="1" dirty="0">
                <a:solidFill>
                  <a:srgbClr val="FF0000"/>
                </a:solidFill>
              </a:rPr>
              <a:t>大題</a:t>
            </a:r>
            <a:r>
              <a:rPr lang="en-US" altLang="zh-TW" sz="1800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</a:rPr>
              <a:t>題號</a:t>
            </a:r>
            <a:r>
              <a:rPr lang="en-US" altLang="zh-TW" sz="1800" b="1" dirty="0">
                <a:solidFill>
                  <a:srgbClr val="FF0000"/>
                </a:solidFill>
              </a:rPr>
              <a:t>(</a:t>
            </a:r>
            <a:r>
              <a:rPr lang="zh-TW" altLang="en-US" sz="1800" b="1" dirty="0">
                <a:solidFill>
                  <a:srgbClr val="FF0000"/>
                </a:solidFill>
              </a:rPr>
              <a:t>小題</a:t>
            </a:r>
            <a:r>
              <a:rPr lang="en-US" altLang="zh-TW" sz="1800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</a:rPr>
              <a:t>題目文字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</a:rPr>
              <a:t>題型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</a:rPr>
              <a:t>選項文字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tx1"/>
                </a:solidFill>
              </a:rPr>
              <a:t>選項值</a:t>
            </a:r>
            <a:endParaRPr lang="en-US" altLang="zh-TW" sz="1800" b="1" dirty="0">
              <a:solidFill>
                <a:schemeClr val="tx1"/>
              </a:solidFill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0238233-D0CC-4205-A05F-EB29DA2454AC}"/>
              </a:ext>
            </a:extLst>
          </p:cNvPr>
          <p:cNvSpPr txBox="1">
            <a:spLocks/>
          </p:cNvSpPr>
          <p:nvPr/>
        </p:nvSpPr>
        <p:spPr>
          <a:xfrm>
            <a:off x="10069868" y="3539218"/>
            <a:ext cx="1278386" cy="2680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92D050"/>
                </a:solidFill>
              </a:rPr>
              <a:t>數字</a:t>
            </a:r>
            <a:endParaRPr lang="en-US" altLang="zh-TW" sz="1800" b="1" dirty="0">
              <a:solidFill>
                <a:srgbClr val="92D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92D050"/>
                </a:solidFill>
              </a:rPr>
              <a:t>數字</a:t>
            </a:r>
            <a:endParaRPr lang="en-US" altLang="zh-TW" sz="1800" b="1" dirty="0">
              <a:solidFill>
                <a:srgbClr val="92D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92D050"/>
                </a:solidFill>
              </a:rPr>
              <a:t>文字</a:t>
            </a:r>
            <a:endParaRPr lang="en-US" altLang="zh-TW" sz="1800" b="1" dirty="0">
              <a:solidFill>
                <a:srgbClr val="92D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92D050"/>
                </a:solidFill>
              </a:rPr>
              <a:t>數字</a:t>
            </a:r>
            <a:endParaRPr lang="en-US" altLang="zh-TW" sz="1800" b="1" dirty="0">
              <a:solidFill>
                <a:srgbClr val="92D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92D050"/>
                </a:solidFill>
              </a:rPr>
              <a:t>文字</a:t>
            </a:r>
            <a:endParaRPr lang="en-US" altLang="zh-TW" sz="1800" b="1" dirty="0">
              <a:solidFill>
                <a:srgbClr val="92D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92D050"/>
                </a:solidFill>
              </a:rPr>
              <a:t>數字</a:t>
            </a:r>
            <a:endParaRPr lang="en-US" altLang="zh-TW" sz="1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基本欄位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C1002F3-8BCF-418B-8F1D-9AF2456AF559}"/>
              </a:ext>
            </a:extLst>
          </p:cNvPr>
          <p:cNvSpPr txBox="1">
            <a:spLocks/>
          </p:cNvSpPr>
          <p:nvPr/>
        </p:nvSpPr>
        <p:spPr>
          <a:xfrm>
            <a:off x="689499" y="1465474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1. </a:t>
            </a:r>
            <a:r>
              <a:rPr lang="en-US" altLang="zh-TW" sz="1800" dirty="0" err="1">
                <a:solidFill>
                  <a:srgbClr val="7030A0"/>
                </a:solidFill>
              </a:rPr>
              <a:t>q_id</a:t>
            </a:r>
            <a:r>
              <a:rPr lang="en-US" altLang="zh-TW" sz="1800" dirty="0">
                <a:solidFill>
                  <a:srgbClr val="7030A0"/>
                </a:solidFill>
              </a:rPr>
              <a:t>, </a:t>
            </a:r>
            <a:r>
              <a:rPr lang="en-US" altLang="zh-TW" sz="1800" dirty="0" err="1">
                <a:solidFill>
                  <a:srgbClr val="7030A0"/>
                </a:solidFill>
              </a:rPr>
              <a:t>q_sn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25E776-0D83-4E92-9AE1-FF9B57B19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893" t="26505" r="48531" b="66084"/>
          <a:stretch/>
        </p:blipFill>
        <p:spPr>
          <a:xfrm>
            <a:off x="861133" y="3213717"/>
            <a:ext cx="5157927" cy="4607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A5FF0F7-32B9-44A8-B5CC-79A152FDB63E}"/>
              </a:ext>
            </a:extLst>
          </p:cNvPr>
          <p:cNvSpPr txBox="1">
            <a:spLocks/>
          </p:cNvSpPr>
          <p:nvPr/>
        </p:nvSpPr>
        <p:spPr>
          <a:xfrm>
            <a:off x="781235" y="1991371"/>
            <a:ext cx="5314765" cy="107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型態：正整數。皆從 </a:t>
            </a:r>
            <a:r>
              <a:rPr lang="en-US" altLang="zh-TW" sz="1500" dirty="0">
                <a:solidFill>
                  <a:srgbClr val="7030A0"/>
                </a:solidFill>
              </a:rPr>
              <a:t>1 </a:t>
            </a:r>
            <a:r>
              <a:rPr lang="zh-TW" altLang="en-US" sz="1500" dirty="0">
                <a:solidFill>
                  <a:srgbClr val="7030A0"/>
                </a:solidFill>
              </a:rPr>
              <a:t>開始編號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若未區分大小題，則 </a:t>
            </a:r>
            <a:r>
              <a:rPr lang="en-US" altLang="zh-TW" sz="1500" dirty="0" err="1">
                <a:solidFill>
                  <a:srgbClr val="7030A0"/>
                </a:solidFill>
              </a:rPr>
              <a:t>q_sn</a:t>
            </a:r>
            <a:r>
              <a:rPr lang="en-US" altLang="zh-TW" sz="1500" dirty="0">
                <a:solidFill>
                  <a:srgbClr val="7030A0"/>
                </a:solidFill>
              </a:rPr>
              <a:t> </a:t>
            </a:r>
            <a:r>
              <a:rPr lang="zh-TW" altLang="en-US" sz="1500" dirty="0">
                <a:solidFill>
                  <a:srgbClr val="7030A0"/>
                </a:solidFill>
              </a:rPr>
              <a:t>統一輸入</a:t>
            </a:r>
            <a:r>
              <a:rPr lang="en-US" altLang="zh-TW" sz="1500" dirty="0">
                <a:solidFill>
                  <a:srgbClr val="7030A0"/>
                </a:solidFill>
              </a:rPr>
              <a:t> 1</a:t>
            </a: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資料格式：</a:t>
            </a:r>
            <a:r>
              <a:rPr lang="en-US" altLang="zh-TW" sz="1500" dirty="0" err="1">
                <a:solidFill>
                  <a:srgbClr val="FF0000"/>
                </a:solidFill>
              </a:rPr>
              <a:t>q_id-q_sn</a:t>
            </a:r>
            <a:endParaRPr lang="en-US" altLang="zh-TW" sz="15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41EFD3-38FD-494F-BB10-C6B2CA956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99" t="37929" r="53874" b="50077"/>
          <a:stretch/>
        </p:blipFill>
        <p:spPr>
          <a:xfrm>
            <a:off x="2109925" y="5261483"/>
            <a:ext cx="2565646" cy="1022680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19880911-CB38-4C93-AB7B-7B9107CBEA17}"/>
              </a:ext>
            </a:extLst>
          </p:cNvPr>
          <p:cNvSpPr txBox="1">
            <a:spLocks/>
          </p:cNvSpPr>
          <p:nvPr/>
        </p:nvSpPr>
        <p:spPr>
          <a:xfrm>
            <a:off x="689498" y="3861921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2. </a:t>
            </a:r>
            <a:r>
              <a:rPr lang="en-US" altLang="zh-TW" sz="1800" dirty="0" err="1">
                <a:solidFill>
                  <a:srgbClr val="7030A0"/>
                </a:solidFill>
              </a:rPr>
              <a:t>q_txt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17B307B-907C-44CF-8FDB-7C531B84C419}"/>
              </a:ext>
            </a:extLst>
          </p:cNvPr>
          <p:cNvSpPr txBox="1">
            <a:spLocks/>
          </p:cNvSpPr>
          <p:nvPr/>
        </p:nvSpPr>
        <p:spPr>
          <a:xfrm>
            <a:off x="781235" y="4335385"/>
            <a:ext cx="5314765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型態：文字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宜</a:t>
            </a:r>
            <a:r>
              <a:rPr lang="zh-TW" altLang="en-US" sz="1500" dirty="0">
                <a:solidFill>
                  <a:srgbClr val="FF0000"/>
                </a:solidFill>
              </a:rPr>
              <a:t>不超過 </a:t>
            </a:r>
            <a:r>
              <a:rPr lang="en-US" altLang="zh-TW" sz="1500" dirty="0">
                <a:solidFill>
                  <a:srgbClr val="FF0000"/>
                </a:solidFill>
              </a:rPr>
              <a:t>50 </a:t>
            </a:r>
            <a:r>
              <a:rPr lang="zh-TW" altLang="en-US" sz="1500" dirty="0">
                <a:solidFill>
                  <a:srgbClr val="FF0000"/>
                </a:solidFill>
              </a:rPr>
              <a:t>字 </a:t>
            </a:r>
            <a:r>
              <a:rPr lang="en-US" altLang="zh-TW" sz="1500" dirty="0">
                <a:solidFill>
                  <a:srgbClr val="7030A0"/>
                </a:solidFill>
              </a:rPr>
              <a:t>(</a:t>
            </a:r>
            <a:r>
              <a:rPr lang="zh-TW" altLang="en-US" sz="1500" dirty="0">
                <a:solidFill>
                  <a:srgbClr val="7030A0"/>
                </a:solidFill>
              </a:rPr>
              <a:t>手機排版三行</a:t>
            </a:r>
            <a:r>
              <a:rPr lang="en-US" altLang="zh-TW" sz="1500" dirty="0">
                <a:solidFill>
                  <a:srgbClr val="7030A0"/>
                </a:solidFill>
              </a:rPr>
              <a:t>)</a:t>
            </a:r>
            <a:r>
              <a:rPr lang="zh-TW" altLang="en-US" sz="1500" dirty="0">
                <a:solidFill>
                  <a:srgbClr val="7030A0"/>
                </a:solidFill>
              </a:rPr>
              <a:t> 為原則</a:t>
            </a:r>
            <a:endParaRPr lang="en-US" altLang="zh-TW" sz="1500" dirty="0">
              <a:solidFill>
                <a:srgbClr val="7030A0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F32672B3-EBDF-4DB9-89E0-83071186326D}"/>
              </a:ext>
            </a:extLst>
          </p:cNvPr>
          <p:cNvSpPr txBox="1">
            <a:spLocks/>
          </p:cNvSpPr>
          <p:nvPr/>
        </p:nvSpPr>
        <p:spPr>
          <a:xfrm>
            <a:off x="6187736" y="1465474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3. type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481F161-8FFC-4686-901D-6AAA5B79AA70}"/>
              </a:ext>
            </a:extLst>
          </p:cNvPr>
          <p:cNvSpPr txBox="1">
            <a:spLocks/>
          </p:cNvSpPr>
          <p:nvPr/>
        </p:nvSpPr>
        <p:spPr>
          <a:xfrm>
            <a:off x="6279472" y="1991371"/>
            <a:ext cx="5314765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型態：整數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1500" dirty="0">
                <a:solidFill>
                  <a:srgbClr val="7030A0"/>
                </a:solidFill>
              </a:rPr>
              <a:t>   </a:t>
            </a:r>
            <a:r>
              <a:rPr lang="en-US" altLang="zh-TW" sz="1500" dirty="0">
                <a:solidFill>
                  <a:srgbClr val="7030A0"/>
                </a:solidFill>
              </a:rPr>
              <a:t>0</a:t>
            </a:r>
            <a:r>
              <a:rPr lang="zh-TW" altLang="en-US" sz="1500" dirty="0">
                <a:solidFill>
                  <a:srgbClr val="7030A0"/>
                </a:solidFill>
              </a:rPr>
              <a:t> 單選、</a:t>
            </a:r>
            <a:r>
              <a:rPr lang="en-US" altLang="zh-TW" sz="1500" dirty="0">
                <a:solidFill>
                  <a:srgbClr val="7030A0"/>
                </a:solidFill>
              </a:rPr>
              <a:t>1</a:t>
            </a:r>
            <a:r>
              <a:rPr lang="zh-TW" altLang="en-US" sz="1500" dirty="0">
                <a:solidFill>
                  <a:srgbClr val="7030A0"/>
                </a:solidFill>
              </a:rPr>
              <a:t> 複選、</a:t>
            </a:r>
            <a:r>
              <a:rPr lang="en-US" altLang="zh-TW" sz="1500" dirty="0">
                <a:solidFill>
                  <a:srgbClr val="7030A0"/>
                </a:solidFill>
              </a:rPr>
              <a:t>2</a:t>
            </a:r>
            <a:r>
              <a:rPr lang="zh-TW" altLang="en-US" sz="1500" dirty="0">
                <a:solidFill>
                  <a:srgbClr val="7030A0"/>
                </a:solidFill>
              </a:rPr>
              <a:t> 數字、</a:t>
            </a:r>
            <a:r>
              <a:rPr lang="en-US" altLang="zh-TW" sz="1500" dirty="0">
                <a:solidFill>
                  <a:srgbClr val="7030A0"/>
                </a:solidFill>
              </a:rPr>
              <a:t>3</a:t>
            </a:r>
            <a:r>
              <a:rPr lang="zh-TW" altLang="en-US" sz="1500" dirty="0">
                <a:solidFill>
                  <a:srgbClr val="7030A0"/>
                </a:solidFill>
              </a:rPr>
              <a:t> 文字、</a:t>
            </a:r>
            <a:r>
              <a:rPr lang="en-US" altLang="zh-TW" sz="1500" dirty="0">
                <a:solidFill>
                  <a:srgbClr val="7030A0"/>
                </a:solidFill>
              </a:rPr>
              <a:t>4</a:t>
            </a:r>
            <a:r>
              <a:rPr lang="zh-TW" altLang="en-US" sz="1500" dirty="0">
                <a:solidFill>
                  <a:srgbClr val="7030A0"/>
                </a:solidFill>
              </a:rPr>
              <a:t> 時間、</a:t>
            </a:r>
            <a:r>
              <a:rPr lang="en-US" altLang="zh-TW" sz="1500" dirty="0">
                <a:solidFill>
                  <a:srgbClr val="7030A0"/>
                </a:solidFill>
              </a:rPr>
              <a:t>9</a:t>
            </a:r>
            <a:r>
              <a:rPr lang="zh-TW" altLang="en-US" sz="1500">
                <a:solidFill>
                  <a:srgbClr val="7030A0"/>
                </a:solidFill>
              </a:rPr>
              <a:t> 題組</a:t>
            </a:r>
            <a:endParaRPr lang="en-US" altLang="zh-TW" sz="1500" dirty="0">
              <a:solidFill>
                <a:srgbClr val="7030A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7A1026-0186-4B61-BAEE-4DFE102D801F}"/>
              </a:ext>
            </a:extLst>
          </p:cNvPr>
          <p:cNvSpPr/>
          <p:nvPr/>
        </p:nvSpPr>
        <p:spPr>
          <a:xfrm>
            <a:off x="7915177" y="2227175"/>
            <a:ext cx="2099571" cy="52589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A3DE57A-7B26-4D8D-B178-1F44E73FB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01" t="35534" r="71997" b="61090"/>
          <a:stretch/>
        </p:blipFill>
        <p:spPr>
          <a:xfrm>
            <a:off x="8702083" y="2883031"/>
            <a:ext cx="525761" cy="403964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2316938B-904D-449A-97F2-C3897CFE7698}"/>
              </a:ext>
            </a:extLst>
          </p:cNvPr>
          <p:cNvSpPr txBox="1">
            <a:spLocks/>
          </p:cNvSpPr>
          <p:nvPr/>
        </p:nvSpPr>
        <p:spPr>
          <a:xfrm>
            <a:off x="6222783" y="3246409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4. </a:t>
            </a:r>
            <a:r>
              <a:rPr lang="en-US" altLang="zh-TW" sz="1800" dirty="0" err="1">
                <a:solidFill>
                  <a:srgbClr val="7030A0"/>
                </a:solidFill>
              </a:rPr>
              <a:t>opt_txt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A7CBD7AC-5F96-4AB4-AAAC-9AF96A3E6A5E}"/>
              </a:ext>
            </a:extLst>
          </p:cNvPr>
          <p:cNvSpPr txBox="1">
            <a:spLocks/>
          </p:cNvSpPr>
          <p:nvPr/>
        </p:nvSpPr>
        <p:spPr>
          <a:xfrm>
            <a:off x="6279472" y="3707187"/>
            <a:ext cx="5314765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型態：文字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題型必填：</a:t>
            </a:r>
            <a:endParaRPr lang="en-US" altLang="zh-TW" sz="1500" dirty="0">
              <a:solidFill>
                <a:srgbClr val="7030A0"/>
              </a:solidFill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06DCE577-EEF4-4896-999C-7CE7C9BCC59A}"/>
              </a:ext>
            </a:extLst>
          </p:cNvPr>
          <p:cNvSpPr txBox="1">
            <a:spLocks/>
          </p:cNvSpPr>
          <p:nvPr/>
        </p:nvSpPr>
        <p:spPr>
          <a:xfrm>
            <a:off x="7544304" y="4043520"/>
            <a:ext cx="603682" cy="37779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單選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5EDEB04-F672-4BB3-96EB-6229693C0968}"/>
              </a:ext>
            </a:extLst>
          </p:cNvPr>
          <p:cNvSpPr txBox="1">
            <a:spLocks/>
          </p:cNvSpPr>
          <p:nvPr/>
        </p:nvSpPr>
        <p:spPr>
          <a:xfrm>
            <a:off x="8333172" y="4043520"/>
            <a:ext cx="603682" cy="377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695E396A-69A8-44AE-93E7-3B7DA19CD9D0}"/>
              </a:ext>
            </a:extLst>
          </p:cNvPr>
          <p:cNvSpPr txBox="1">
            <a:spLocks/>
          </p:cNvSpPr>
          <p:nvPr/>
        </p:nvSpPr>
        <p:spPr>
          <a:xfrm>
            <a:off x="6222782" y="4650154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5. </a:t>
            </a:r>
            <a:r>
              <a:rPr lang="en-US" altLang="zh-TW" sz="1800" dirty="0" err="1">
                <a:solidFill>
                  <a:srgbClr val="7030A0"/>
                </a:solidFill>
              </a:rPr>
              <a:t>opt_value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D1467CE7-C95E-4049-926C-44BCC5D47EF6}"/>
              </a:ext>
            </a:extLst>
          </p:cNvPr>
          <p:cNvSpPr txBox="1">
            <a:spLocks/>
          </p:cNvSpPr>
          <p:nvPr/>
        </p:nvSpPr>
        <p:spPr>
          <a:xfrm>
            <a:off x="6279472" y="5110932"/>
            <a:ext cx="5314765" cy="1085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型態：整數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無編碼規範，但請</a:t>
            </a:r>
            <a:r>
              <a:rPr lang="zh-TW" altLang="en-US" sz="1500" dirty="0">
                <a:solidFill>
                  <a:srgbClr val="FF0000"/>
                </a:solidFill>
              </a:rPr>
              <a:t>避免使用 </a:t>
            </a:r>
            <a:r>
              <a:rPr lang="en-US" altLang="zh-TW" sz="1500" dirty="0">
                <a:solidFill>
                  <a:srgbClr val="FF0000"/>
                </a:solidFill>
              </a:rPr>
              <a:t>99 (</a:t>
            </a:r>
            <a:r>
              <a:rPr lang="zh-TW" altLang="en-US" sz="1500" dirty="0">
                <a:solidFill>
                  <a:srgbClr val="FF0000"/>
                </a:solidFill>
              </a:rPr>
              <a:t>跳題專用碼</a:t>
            </a:r>
            <a:r>
              <a:rPr lang="en-US" altLang="zh-TW" sz="15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題型必填：</a:t>
            </a:r>
            <a:endParaRPr lang="en-US" altLang="zh-TW" sz="1500" dirty="0">
              <a:solidFill>
                <a:srgbClr val="7030A0"/>
              </a:solidFill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E43095F5-B003-40A0-8C95-7B293F1F14DF}"/>
              </a:ext>
            </a:extLst>
          </p:cNvPr>
          <p:cNvSpPr txBox="1">
            <a:spLocks/>
          </p:cNvSpPr>
          <p:nvPr/>
        </p:nvSpPr>
        <p:spPr>
          <a:xfrm>
            <a:off x="7544304" y="5776566"/>
            <a:ext cx="603682" cy="37779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單選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6B66E1D1-85E2-45FD-9D71-EA3A1A42B732}"/>
              </a:ext>
            </a:extLst>
          </p:cNvPr>
          <p:cNvSpPr txBox="1">
            <a:spLocks/>
          </p:cNvSpPr>
          <p:nvPr/>
        </p:nvSpPr>
        <p:spPr>
          <a:xfrm>
            <a:off x="8333172" y="5776565"/>
            <a:ext cx="603682" cy="377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5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功能欄位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C7E52B3-B33C-43A7-A800-FD16B2F8EC3D}"/>
              </a:ext>
            </a:extLst>
          </p:cNvPr>
          <p:cNvSpPr txBox="1">
            <a:spLocks/>
          </p:cNvSpPr>
          <p:nvPr/>
        </p:nvSpPr>
        <p:spPr>
          <a:xfrm>
            <a:off x="689500" y="1465474"/>
            <a:ext cx="3554026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1. note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DA46FA0-86E1-4F8B-A23D-A226DC0A1913}"/>
              </a:ext>
            </a:extLst>
          </p:cNvPr>
          <p:cNvSpPr txBox="1">
            <a:spLocks/>
          </p:cNvSpPr>
          <p:nvPr/>
        </p:nvSpPr>
        <p:spPr>
          <a:xfrm>
            <a:off x="781236" y="2065259"/>
            <a:ext cx="3554026" cy="107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功能：是否需額外提供說明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1500" dirty="0">
                <a:solidFill>
                  <a:srgbClr val="7030A0"/>
                </a:solidFill>
              </a:rPr>
              <a:t>    </a:t>
            </a:r>
            <a:r>
              <a:rPr lang="en-US" altLang="zh-TW" sz="1500" dirty="0">
                <a:solidFill>
                  <a:srgbClr val="7030A0"/>
                </a:solidFill>
              </a:rPr>
              <a:t>0 </a:t>
            </a:r>
            <a:r>
              <a:rPr lang="zh-TW" altLang="en-US" sz="1500" dirty="0">
                <a:solidFill>
                  <a:srgbClr val="7030A0"/>
                </a:solidFill>
              </a:rPr>
              <a:t>否、</a:t>
            </a:r>
            <a:r>
              <a:rPr lang="en-US" altLang="zh-TW" sz="1500" dirty="0">
                <a:solidFill>
                  <a:srgbClr val="7030A0"/>
                </a:solidFill>
              </a:rPr>
              <a:t>1 </a:t>
            </a:r>
            <a:r>
              <a:rPr lang="zh-TW" altLang="en-US" sz="1500" dirty="0">
                <a:solidFill>
                  <a:srgbClr val="7030A0"/>
                </a:solidFill>
              </a:rPr>
              <a:t>是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題型必填：</a:t>
            </a:r>
            <a:endParaRPr lang="en-US" altLang="zh-TW" sz="1500" dirty="0">
              <a:solidFill>
                <a:srgbClr val="FF0000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9D53F2A-011D-4DE6-8E51-65465E8F2CA9}"/>
              </a:ext>
            </a:extLst>
          </p:cNvPr>
          <p:cNvSpPr txBox="1">
            <a:spLocks/>
          </p:cNvSpPr>
          <p:nvPr/>
        </p:nvSpPr>
        <p:spPr>
          <a:xfrm>
            <a:off x="2018189" y="2738432"/>
            <a:ext cx="603682" cy="37779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單選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2DE1EE1-8AE0-48BE-8104-B58A0690A115}"/>
              </a:ext>
            </a:extLst>
          </p:cNvPr>
          <p:cNvSpPr txBox="1">
            <a:spLocks/>
          </p:cNvSpPr>
          <p:nvPr/>
        </p:nvSpPr>
        <p:spPr>
          <a:xfrm>
            <a:off x="2805343" y="2744405"/>
            <a:ext cx="603682" cy="377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6D9CEC9-57F3-4CF3-AF00-21EA0621F207}"/>
              </a:ext>
            </a:extLst>
          </p:cNvPr>
          <p:cNvSpPr txBox="1">
            <a:spLocks/>
          </p:cNvSpPr>
          <p:nvPr/>
        </p:nvSpPr>
        <p:spPr>
          <a:xfrm>
            <a:off x="4474643" y="1471603"/>
            <a:ext cx="3554026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2. disjoint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3FA8CA70-CC8B-4106-8F4F-FB1D2448017C}"/>
              </a:ext>
            </a:extLst>
          </p:cNvPr>
          <p:cNvSpPr txBox="1">
            <a:spLocks/>
          </p:cNvSpPr>
          <p:nvPr/>
        </p:nvSpPr>
        <p:spPr>
          <a:xfrm>
            <a:off x="4566379" y="2091127"/>
            <a:ext cx="3554026" cy="107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功能：是否</a:t>
            </a:r>
            <a:r>
              <a:rPr lang="zh-TW" altLang="en-US" sz="1500" dirty="0">
                <a:solidFill>
                  <a:srgbClr val="FF0000"/>
                </a:solidFill>
              </a:rPr>
              <a:t>與其他選項互斥</a:t>
            </a:r>
            <a:endParaRPr lang="en-US" altLang="zh-TW" sz="15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1500" dirty="0">
                <a:solidFill>
                  <a:srgbClr val="7030A0"/>
                </a:solidFill>
              </a:rPr>
              <a:t>    </a:t>
            </a:r>
            <a:r>
              <a:rPr lang="en-US" altLang="zh-TW" sz="1500" dirty="0">
                <a:solidFill>
                  <a:srgbClr val="7030A0"/>
                </a:solidFill>
              </a:rPr>
              <a:t>0 </a:t>
            </a:r>
            <a:r>
              <a:rPr lang="zh-TW" altLang="en-US" sz="1500" dirty="0">
                <a:solidFill>
                  <a:srgbClr val="7030A0"/>
                </a:solidFill>
              </a:rPr>
              <a:t>否、</a:t>
            </a:r>
            <a:r>
              <a:rPr lang="en-US" altLang="zh-TW" sz="1500" dirty="0">
                <a:solidFill>
                  <a:srgbClr val="7030A0"/>
                </a:solidFill>
              </a:rPr>
              <a:t>1 </a:t>
            </a:r>
            <a:r>
              <a:rPr lang="zh-TW" altLang="en-US" sz="1500" dirty="0">
                <a:solidFill>
                  <a:srgbClr val="7030A0"/>
                </a:solidFill>
              </a:rPr>
              <a:t>是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題型必填：</a:t>
            </a:r>
            <a:endParaRPr lang="en-US" altLang="zh-TW" sz="1500" dirty="0">
              <a:solidFill>
                <a:srgbClr val="FF0000"/>
              </a:solidFill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A728B7A-7843-4DBB-B6E0-DCCB60AE6B16}"/>
              </a:ext>
            </a:extLst>
          </p:cNvPr>
          <p:cNvSpPr txBox="1">
            <a:spLocks/>
          </p:cNvSpPr>
          <p:nvPr/>
        </p:nvSpPr>
        <p:spPr>
          <a:xfrm>
            <a:off x="5804891" y="2764299"/>
            <a:ext cx="603682" cy="377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20223E0-47B0-4D0D-956C-E295D909F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96" t="33010" r="52294" b="31494"/>
          <a:stretch/>
        </p:blipFill>
        <p:spPr>
          <a:xfrm>
            <a:off x="1226384" y="3422895"/>
            <a:ext cx="2495051" cy="2359346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D53F8F16-048C-49C9-A765-A6DD4024FF13}"/>
              </a:ext>
            </a:extLst>
          </p:cNvPr>
          <p:cNvSpPr txBox="1">
            <a:spLocks/>
          </p:cNvSpPr>
          <p:nvPr/>
        </p:nvSpPr>
        <p:spPr>
          <a:xfrm>
            <a:off x="781236" y="5823751"/>
            <a:ext cx="3554026" cy="56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FF0000"/>
                </a:solidFill>
              </a:rPr>
              <a:t># </a:t>
            </a:r>
            <a:r>
              <a:rPr lang="zh-TW" altLang="en-US" sz="1500" dirty="0">
                <a:solidFill>
                  <a:srgbClr val="FF0000"/>
                </a:solidFill>
              </a:rPr>
              <a:t>每題最多只能有 </a:t>
            </a:r>
            <a:r>
              <a:rPr lang="en-US" altLang="zh-TW" sz="1500" dirty="0">
                <a:solidFill>
                  <a:srgbClr val="FF0000"/>
                </a:solidFill>
              </a:rPr>
              <a:t>1 </a:t>
            </a:r>
            <a:r>
              <a:rPr lang="zh-TW" altLang="en-US" sz="1500" dirty="0">
                <a:solidFill>
                  <a:srgbClr val="FF0000"/>
                </a:solidFill>
              </a:rPr>
              <a:t>個 </a:t>
            </a:r>
            <a:r>
              <a:rPr lang="en-US" altLang="zh-TW" sz="1500" dirty="0">
                <a:solidFill>
                  <a:srgbClr val="FF0000"/>
                </a:solidFill>
              </a:rPr>
              <a:t>note=1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B371469-D25C-4F74-B2A6-1E250AF46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6" t="35351" r="51651" b="30246"/>
          <a:stretch/>
        </p:blipFill>
        <p:spPr>
          <a:xfrm>
            <a:off x="4345137" y="3477895"/>
            <a:ext cx="2310118" cy="2301082"/>
          </a:xfrm>
          <a:prstGeom prst="rect">
            <a:avLst/>
          </a:prstGeo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6507D721-E0A5-49EA-A27C-B1BCB942389E}"/>
              </a:ext>
            </a:extLst>
          </p:cNvPr>
          <p:cNvSpPr txBox="1">
            <a:spLocks/>
          </p:cNvSpPr>
          <p:nvPr/>
        </p:nvSpPr>
        <p:spPr>
          <a:xfrm>
            <a:off x="4843612" y="3932900"/>
            <a:ext cx="343736" cy="334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4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✓</a:t>
            </a:r>
            <a:endParaRPr lang="zh-TW" altLang="en-US" sz="24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8465B816-8231-42D3-AECC-3D0232276270}"/>
              </a:ext>
            </a:extLst>
          </p:cNvPr>
          <p:cNvSpPr txBox="1">
            <a:spLocks/>
          </p:cNvSpPr>
          <p:nvPr/>
        </p:nvSpPr>
        <p:spPr>
          <a:xfrm>
            <a:off x="4844782" y="4911236"/>
            <a:ext cx="343736" cy="352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24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✓</a:t>
            </a:r>
            <a:endParaRPr lang="zh-TW" altLang="en-US" sz="24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C96FC7EC-257C-42F8-9620-E68114053042}"/>
              </a:ext>
            </a:extLst>
          </p:cNvPr>
          <p:cNvSpPr txBox="1">
            <a:spLocks/>
          </p:cNvSpPr>
          <p:nvPr/>
        </p:nvSpPr>
        <p:spPr>
          <a:xfrm>
            <a:off x="6655255" y="3568089"/>
            <a:ext cx="722812" cy="19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altLang="zh-TW" sz="1600" u="sng" dirty="0">
                <a:solidFill>
                  <a:srgbClr val="7030A0"/>
                </a:solidFill>
              </a:rPr>
              <a:t>note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095E1017-48E0-4B74-8246-0588124F0DA8}"/>
              </a:ext>
            </a:extLst>
          </p:cNvPr>
          <p:cNvSpPr txBox="1">
            <a:spLocks/>
          </p:cNvSpPr>
          <p:nvPr/>
        </p:nvSpPr>
        <p:spPr>
          <a:xfrm>
            <a:off x="7176568" y="3568088"/>
            <a:ext cx="945423" cy="19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altLang="zh-TW" sz="1600" u="sng" dirty="0">
                <a:solidFill>
                  <a:srgbClr val="7030A0"/>
                </a:solidFill>
              </a:rPr>
              <a:t>disjoint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FF0000"/>
                </a:solidFill>
              </a:rPr>
              <a:t>1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FF0000"/>
                </a:solidFill>
              </a:rPr>
              <a:t>1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24DA1110-84DC-4418-BFBC-2045DD1A28CE}"/>
              </a:ext>
            </a:extLst>
          </p:cNvPr>
          <p:cNvSpPr txBox="1">
            <a:spLocks/>
          </p:cNvSpPr>
          <p:nvPr/>
        </p:nvSpPr>
        <p:spPr>
          <a:xfrm>
            <a:off x="8212141" y="1465474"/>
            <a:ext cx="3554026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3. skip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CD06505A-5DC6-4B59-BF00-70CA0F753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026" t="26627" r="76683" b="68647"/>
          <a:stretch/>
        </p:blipFill>
        <p:spPr>
          <a:xfrm>
            <a:off x="8415431" y="3487681"/>
            <a:ext cx="2852146" cy="41555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4266605-B398-409A-A1EA-6079215638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027" t="27040" r="77187" b="68506"/>
          <a:stretch/>
        </p:blipFill>
        <p:spPr>
          <a:xfrm>
            <a:off x="8415431" y="5237515"/>
            <a:ext cx="2852147" cy="41555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DC738114-9D18-4214-88EA-3EABEC6AE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2500" t="26125" r="50922" b="66398"/>
          <a:stretch/>
        </p:blipFill>
        <p:spPr>
          <a:xfrm>
            <a:off x="8416458" y="4241439"/>
            <a:ext cx="2021227" cy="678554"/>
          </a:xfrm>
          <a:prstGeom prst="rect">
            <a:avLst/>
          </a:prstGeom>
        </p:spPr>
      </p:pic>
      <p:sp>
        <p:nvSpPr>
          <p:cNvPr id="45" name="標題 1">
            <a:extLst>
              <a:ext uri="{FF2B5EF4-FFF2-40B4-BE49-F238E27FC236}">
                <a16:creationId xmlns:a16="http://schemas.microsoft.com/office/drawing/2014/main" id="{46160897-ABE5-4DB4-9415-83EB79C6F096}"/>
              </a:ext>
            </a:extLst>
          </p:cNvPr>
          <p:cNvSpPr txBox="1">
            <a:spLocks/>
          </p:cNvSpPr>
          <p:nvPr/>
        </p:nvSpPr>
        <p:spPr>
          <a:xfrm>
            <a:off x="10544765" y="4194145"/>
            <a:ext cx="722812" cy="753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altLang="zh-TW" sz="1600" u="sng" dirty="0">
                <a:solidFill>
                  <a:srgbClr val="7030A0"/>
                </a:solidFill>
              </a:rPr>
              <a:t>skip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7030A0"/>
                </a:solidFill>
              </a:rPr>
              <a:t>0</a:t>
            </a:r>
          </a:p>
          <a:p>
            <a:pPr algn="ctr">
              <a:lnSpc>
                <a:spcPct val="105000"/>
              </a:lnSpc>
            </a:pPr>
            <a:r>
              <a:rPr lang="en-US" altLang="zh-TW" sz="1600" dirty="0">
                <a:solidFill>
                  <a:srgbClr val="FF0000"/>
                </a:solidFill>
              </a:rPr>
              <a:t>[39-2]</a:t>
            </a:r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3B15525B-F1E0-43BF-9F08-E201B4015198}"/>
              </a:ext>
            </a:extLst>
          </p:cNvPr>
          <p:cNvSpPr txBox="1">
            <a:spLocks/>
          </p:cNvSpPr>
          <p:nvPr/>
        </p:nvSpPr>
        <p:spPr>
          <a:xfrm>
            <a:off x="8303877" y="5782241"/>
            <a:ext cx="3554026" cy="56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FF0000"/>
                </a:solidFill>
              </a:rPr>
              <a:t># </a:t>
            </a:r>
            <a:r>
              <a:rPr lang="zh-TW" altLang="en-US" sz="1500" dirty="0">
                <a:solidFill>
                  <a:srgbClr val="FF0000"/>
                </a:solidFill>
              </a:rPr>
              <a:t>連跳多題的情況</a:t>
            </a:r>
            <a:r>
              <a:rPr lang="en-US" altLang="zh-TW" sz="1500" dirty="0">
                <a:solidFill>
                  <a:srgbClr val="FF0000"/>
                </a:solidFill>
              </a:rPr>
              <a:t>:</a:t>
            </a:r>
            <a:r>
              <a:rPr lang="zh-TW" altLang="en-US" sz="1500" dirty="0">
                <a:solidFill>
                  <a:srgbClr val="FF0000"/>
                </a:solidFill>
              </a:rPr>
              <a:t> </a:t>
            </a:r>
            <a:r>
              <a:rPr lang="en-US" altLang="zh-TW" sz="1500" dirty="0">
                <a:solidFill>
                  <a:srgbClr val="FF0000"/>
                </a:solidFill>
              </a:rPr>
              <a:t>[39-2,40-1,40-2]</a:t>
            </a:r>
          </a:p>
        </p:txBody>
      </p:sp>
      <p:sp>
        <p:nvSpPr>
          <p:cNvPr id="47" name="標題 1">
            <a:extLst>
              <a:ext uri="{FF2B5EF4-FFF2-40B4-BE49-F238E27FC236}">
                <a16:creationId xmlns:a16="http://schemas.microsoft.com/office/drawing/2014/main" id="{8D42EF3A-3983-4F44-A5EA-C3B84792F082}"/>
              </a:ext>
            </a:extLst>
          </p:cNvPr>
          <p:cNvSpPr txBox="1">
            <a:spLocks/>
          </p:cNvSpPr>
          <p:nvPr/>
        </p:nvSpPr>
        <p:spPr>
          <a:xfrm>
            <a:off x="8303877" y="2062694"/>
            <a:ext cx="3554026" cy="107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功能：是否需要跳題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zh-TW" altLang="en-US" sz="1500" dirty="0">
                <a:solidFill>
                  <a:srgbClr val="7030A0"/>
                </a:solidFill>
              </a:rPr>
              <a:t>    </a:t>
            </a:r>
            <a:r>
              <a:rPr lang="en-US" altLang="zh-TW" sz="1500" dirty="0">
                <a:solidFill>
                  <a:srgbClr val="7030A0"/>
                </a:solidFill>
              </a:rPr>
              <a:t>0 </a:t>
            </a:r>
            <a:r>
              <a:rPr lang="zh-TW" altLang="en-US" sz="1500" dirty="0">
                <a:solidFill>
                  <a:srgbClr val="7030A0"/>
                </a:solidFill>
              </a:rPr>
              <a:t>否、</a:t>
            </a:r>
            <a:r>
              <a:rPr lang="en-US" altLang="zh-TW" sz="1500" dirty="0">
                <a:solidFill>
                  <a:srgbClr val="FF0000"/>
                </a:solidFill>
              </a:rPr>
              <a:t>[</a:t>
            </a:r>
            <a:r>
              <a:rPr lang="en-US" altLang="zh-TW" sz="1500" dirty="0" err="1">
                <a:solidFill>
                  <a:srgbClr val="FF0000"/>
                </a:solidFill>
              </a:rPr>
              <a:t>q_id-q_sn</a:t>
            </a:r>
            <a:r>
              <a:rPr lang="en-US" altLang="zh-TW" sz="1500" dirty="0">
                <a:solidFill>
                  <a:srgbClr val="FF0000"/>
                </a:solidFill>
              </a:rPr>
              <a:t>] </a:t>
            </a:r>
            <a:r>
              <a:rPr lang="zh-TW" altLang="en-US" sz="1500" dirty="0">
                <a:solidFill>
                  <a:srgbClr val="7030A0"/>
                </a:solidFill>
              </a:rPr>
              <a:t>是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題型必填：</a:t>
            </a:r>
            <a:endParaRPr lang="en-US" altLang="zh-TW" sz="1500" dirty="0">
              <a:solidFill>
                <a:srgbClr val="FF0000"/>
              </a:solidFill>
            </a:endParaRP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809D5878-3A5C-4097-AE1B-F93D0ADEDEBC}"/>
              </a:ext>
            </a:extLst>
          </p:cNvPr>
          <p:cNvSpPr txBox="1">
            <a:spLocks/>
          </p:cNvSpPr>
          <p:nvPr/>
        </p:nvSpPr>
        <p:spPr>
          <a:xfrm>
            <a:off x="9540830" y="2735867"/>
            <a:ext cx="603682" cy="37779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單選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B7D87B0C-3B5E-4E80-8EBA-2CD6CCBA6513}"/>
              </a:ext>
            </a:extLst>
          </p:cNvPr>
          <p:cNvSpPr txBox="1">
            <a:spLocks/>
          </p:cNvSpPr>
          <p:nvPr/>
        </p:nvSpPr>
        <p:spPr>
          <a:xfrm>
            <a:off x="10327984" y="2741840"/>
            <a:ext cx="603682" cy="377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複選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7" grpId="0"/>
      <p:bldP spid="20" grpId="0"/>
      <p:bldP spid="23" grpId="0"/>
      <p:bldP spid="24" grpId="0"/>
      <p:bldP spid="25" grpId="0"/>
      <p:bldP spid="26" grpId="0"/>
      <p:bldP spid="45" grpId="0"/>
      <p:bldP spid="46" grpId="0"/>
      <p:bldP spid="47" grpId="0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功能欄位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C1002F3-8BCF-418B-8F1D-9AF2456AF559}"/>
              </a:ext>
            </a:extLst>
          </p:cNvPr>
          <p:cNvSpPr txBox="1">
            <a:spLocks/>
          </p:cNvSpPr>
          <p:nvPr/>
        </p:nvSpPr>
        <p:spPr>
          <a:xfrm>
            <a:off x="689499" y="1465474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4. </a:t>
            </a:r>
            <a:r>
              <a:rPr lang="en-US" altLang="zh-TW" sz="1800" dirty="0" err="1">
                <a:solidFill>
                  <a:srgbClr val="7030A0"/>
                </a:solidFill>
              </a:rPr>
              <a:t>range_min</a:t>
            </a:r>
            <a:r>
              <a:rPr lang="en-US" altLang="zh-TW" sz="1800" dirty="0">
                <a:solidFill>
                  <a:srgbClr val="7030A0"/>
                </a:solidFill>
              </a:rPr>
              <a:t>/max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A5FF0F7-32B9-44A8-B5CC-79A152FDB63E}"/>
              </a:ext>
            </a:extLst>
          </p:cNvPr>
          <p:cNvSpPr txBox="1">
            <a:spLocks/>
          </p:cNvSpPr>
          <p:nvPr/>
        </p:nvSpPr>
        <p:spPr>
          <a:xfrm>
            <a:off x="781235" y="1991371"/>
            <a:ext cx="5314765" cy="1071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 </a:t>
            </a:r>
            <a:r>
              <a:rPr lang="zh-TW" altLang="en-US" sz="1500" dirty="0">
                <a:solidFill>
                  <a:srgbClr val="7030A0"/>
                </a:solidFill>
              </a:rPr>
              <a:t>功能：界定合理的上下限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型態：整數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 </a:t>
            </a:r>
            <a:r>
              <a:rPr lang="zh-TW" altLang="en-US" sz="1500" dirty="0">
                <a:solidFill>
                  <a:srgbClr val="7030A0"/>
                </a:solidFill>
              </a:rPr>
              <a:t>題型</a:t>
            </a:r>
            <a:r>
              <a:rPr lang="zh-TW" altLang="en-US" sz="1500" dirty="0">
                <a:solidFill>
                  <a:srgbClr val="FF0000"/>
                </a:solidFill>
              </a:rPr>
              <a:t>選填</a:t>
            </a:r>
            <a:r>
              <a:rPr lang="zh-TW" altLang="en-US" sz="1500" dirty="0">
                <a:solidFill>
                  <a:srgbClr val="7030A0"/>
                </a:solidFill>
              </a:rPr>
              <a:t>：</a:t>
            </a:r>
            <a:endParaRPr lang="en-US" altLang="zh-TW" sz="1500" dirty="0">
              <a:solidFill>
                <a:srgbClr val="FF0000"/>
              </a:solidFill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9880911-CB38-4C93-AB7B-7B9107CBEA17}"/>
              </a:ext>
            </a:extLst>
          </p:cNvPr>
          <p:cNvSpPr txBox="1">
            <a:spLocks/>
          </p:cNvSpPr>
          <p:nvPr/>
        </p:nvSpPr>
        <p:spPr>
          <a:xfrm>
            <a:off x="689497" y="3143869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5. annotate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17B307B-907C-44CF-8FDB-7C531B84C419}"/>
              </a:ext>
            </a:extLst>
          </p:cNvPr>
          <p:cNvSpPr txBox="1">
            <a:spLocks/>
          </p:cNvSpPr>
          <p:nvPr/>
        </p:nvSpPr>
        <p:spPr>
          <a:xfrm>
            <a:off x="781235" y="3707187"/>
            <a:ext cx="5314765" cy="1022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 </a:t>
            </a:r>
            <a:r>
              <a:rPr lang="zh-TW" altLang="en-US" sz="1500" dirty="0">
                <a:solidFill>
                  <a:srgbClr val="7030A0"/>
                </a:solidFill>
              </a:rPr>
              <a:t>功能：       備註說明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型態：文字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宜</a:t>
            </a:r>
            <a:r>
              <a:rPr lang="zh-TW" altLang="en-US" sz="1500" dirty="0">
                <a:solidFill>
                  <a:srgbClr val="FF0000"/>
                </a:solidFill>
              </a:rPr>
              <a:t>不超過 </a:t>
            </a:r>
            <a:r>
              <a:rPr lang="en-US" altLang="zh-TW" sz="1500" dirty="0">
                <a:solidFill>
                  <a:srgbClr val="FF0000"/>
                </a:solidFill>
              </a:rPr>
              <a:t>50 </a:t>
            </a:r>
            <a:r>
              <a:rPr lang="zh-TW" altLang="en-US" sz="1500" dirty="0">
                <a:solidFill>
                  <a:srgbClr val="FF0000"/>
                </a:solidFill>
              </a:rPr>
              <a:t>字 </a:t>
            </a:r>
            <a:r>
              <a:rPr lang="en-US" altLang="zh-TW" sz="1500" dirty="0">
                <a:solidFill>
                  <a:srgbClr val="7030A0"/>
                </a:solidFill>
              </a:rPr>
              <a:t>(</a:t>
            </a:r>
            <a:r>
              <a:rPr lang="zh-TW" altLang="en-US" sz="1500" dirty="0">
                <a:solidFill>
                  <a:srgbClr val="7030A0"/>
                </a:solidFill>
              </a:rPr>
              <a:t>手機排版三行</a:t>
            </a:r>
            <a:r>
              <a:rPr lang="en-US" altLang="zh-TW" sz="1500" dirty="0">
                <a:solidFill>
                  <a:srgbClr val="7030A0"/>
                </a:solidFill>
              </a:rPr>
              <a:t>)</a:t>
            </a:r>
            <a:r>
              <a:rPr lang="zh-TW" altLang="en-US" sz="1500" dirty="0">
                <a:solidFill>
                  <a:srgbClr val="7030A0"/>
                </a:solidFill>
              </a:rPr>
              <a:t> 為原則</a:t>
            </a:r>
            <a:endParaRPr lang="en-US" altLang="zh-TW" sz="1500" dirty="0">
              <a:solidFill>
                <a:srgbClr val="7030A0"/>
              </a:solidFill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30F6F998-475D-40E0-A2A9-98BAB9DC2D84}"/>
              </a:ext>
            </a:extLst>
          </p:cNvPr>
          <p:cNvSpPr txBox="1">
            <a:spLocks/>
          </p:cNvSpPr>
          <p:nvPr/>
        </p:nvSpPr>
        <p:spPr>
          <a:xfrm>
            <a:off x="2061213" y="2644649"/>
            <a:ext cx="603682" cy="377791"/>
          </a:xfrm>
          <a:prstGeom prst="rect">
            <a:avLst/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 algn="ctr"/>
            <a:r>
              <a:rPr lang="zh-TW" altLang="en-US" sz="1600" b="1" dirty="0">
                <a:solidFill>
                  <a:schemeClr val="bg1"/>
                </a:solidFill>
              </a:rPr>
              <a:t>數字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2A43C8-928A-4B4E-8EA4-2111A5392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6" t="83954" r="72955" b="13266"/>
          <a:stretch/>
        </p:blipFill>
        <p:spPr>
          <a:xfrm>
            <a:off x="1548337" y="3777673"/>
            <a:ext cx="354354" cy="3072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8E5874C-56FE-4395-A166-F6776564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7955" t="22626" r="30682" b="8822"/>
          <a:stretch/>
        </p:blipFill>
        <p:spPr>
          <a:xfrm>
            <a:off x="6863100" y="1704150"/>
            <a:ext cx="4322201" cy="4454255"/>
          </a:xfrm>
          <a:prstGeom prst="rect">
            <a:avLst/>
          </a:prstGeom>
        </p:spPr>
      </p:pic>
      <p:sp>
        <p:nvSpPr>
          <p:cNvPr id="27" name="標題 1">
            <a:extLst>
              <a:ext uri="{FF2B5EF4-FFF2-40B4-BE49-F238E27FC236}">
                <a16:creationId xmlns:a16="http://schemas.microsoft.com/office/drawing/2014/main" id="{ED1AA3A7-5188-4C1D-B334-B02A4E8B6C67}"/>
              </a:ext>
            </a:extLst>
          </p:cNvPr>
          <p:cNvSpPr txBox="1">
            <a:spLocks/>
          </p:cNvSpPr>
          <p:nvPr/>
        </p:nvSpPr>
        <p:spPr>
          <a:xfrm>
            <a:off x="689497" y="4729867"/>
            <a:ext cx="5406501" cy="71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7030A0"/>
                </a:solidFill>
              </a:rPr>
              <a:t>6. attach</a:t>
            </a:r>
            <a:endParaRPr lang="zh-TW" altLang="en-US" sz="1800" dirty="0">
              <a:solidFill>
                <a:srgbClr val="7030A0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C2F5503A-B1C9-43AE-AF02-DC009350BE66}"/>
              </a:ext>
            </a:extLst>
          </p:cNvPr>
          <p:cNvSpPr txBox="1">
            <a:spLocks/>
          </p:cNvSpPr>
          <p:nvPr/>
        </p:nvSpPr>
        <p:spPr>
          <a:xfrm>
            <a:off x="781235" y="5293185"/>
            <a:ext cx="5314765" cy="1022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 </a:t>
            </a:r>
            <a:r>
              <a:rPr lang="zh-TW" altLang="en-US" sz="1500" dirty="0">
                <a:solidFill>
                  <a:srgbClr val="7030A0"/>
                </a:solidFill>
              </a:rPr>
              <a:t>功能：附加圖片</a:t>
            </a:r>
            <a:endParaRPr lang="en-US" altLang="zh-TW" sz="1500" dirty="0">
              <a:solidFill>
                <a:srgbClr val="7030A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型態：</a:t>
            </a:r>
            <a:r>
              <a:rPr lang="zh-TW" altLang="en-US" sz="1500" dirty="0">
                <a:solidFill>
                  <a:srgbClr val="FF0000"/>
                </a:solidFill>
              </a:rPr>
              <a:t>網址</a:t>
            </a:r>
            <a:r>
              <a:rPr lang="en-US" altLang="zh-TW" sz="1500" dirty="0">
                <a:solidFill>
                  <a:srgbClr val="FF0000"/>
                </a:solidFill>
              </a:rPr>
              <a:t>(</a:t>
            </a:r>
            <a:r>
              <a:rPr lang="zh-TW" altLang="en-US" sz="1500" dirty="0">
                <a:solidFill>
                  <a:srgbClr val="FF0000"/>
                </a:solidFill>
              </a:rPr>
              <a:t>至多 </a:t>
            </a:r>
            <a:r>
              <a:rPr lang="en-US" altLang="zh-TW" sz="1500" dirty="0">
                <a:solidFill>
                  <a:srgbClr val="FF0000"/>
                </a:solidFill>
              </a:rPr>
              <a:t>1 </a:t>
            </a:r>
            <a:r>
              <a:rPr lang="zh-TW" altLang="en-US" sz="1500" dirty="0">
                <a:solidFill>
                  <a:srgbClr val="FF0000"/>
                </a:solidFill>
              </a:rPr>
              <a:t>個</a:t>
            </a:r>
            <a:r>
              <a:rPr lang="en-US" altLang="zh-TW" sz="15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TW" sz="1500" dirty="0">
                <a:solidFill>
                  <a:srgbClr val="7030A0"/>
                </a:solidFill>
              </a:rPr>
              <a:t>#</a:t>
            </a:r>
            <a:r>
              <a:rPr lang="zh-TW" altLang="en-US" sz="1500" dirty="0">
                <a:solidFill>
                  <a:srgbClr val="7030A0"/>
                </a:solidFill>
              </a:rPr>
              <a:t> 需先自行將圖檔轉址 </a:t>
            </a:r>
            <a:r>
              <a:rPr lang="en-US" altLang="zh-TW" sz="1500" dirty="0">
                <a:solidFill>
                  <a:srgbClr val="7030A0"/>
                </a:solidFill>
              </a:rPr>
              <a:t>https://upload.cc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AD94F23-6FD5-4068-8B79-BF9D78B5E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2" t="39450" r="52349" b="16633"/>
          <a:stretch/>
        </p:blipFill>
        <p:spPr>
          <a:xfrm>
            <a:off x="3176271" y="2694427"/>
            <a:ext cx="2549237" cy="30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7" grpId="0"/>
      <p:bldP spid="29" grpId="0"/>
    </p:bldLst>
  </p:timing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2340</TotalTime>
  <Words>475</Words>
  <Application>Microsoft Office PowerPoint</Application>
  <PresentationFormat>寬螢幕</PresentationFormat>
  <Paragraphs>112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Arial</vt:lpstr>
      <vt:lpstr>Arial Rounded MT Bold</vt:lpstr>
      <vt:lpstr>Calibri</vt:lpstr>
      <vt:lpstr>Corbel</vt:lpstr>
      <vt:lpstr>基礎</vt:lpstr>
      <vt:lpstr>幼兒點日記管理系統 使用教程  #3 csv命題教學(上)</vt:lpstr>
      <vt:lpstr>csv架構</vt:lpstr>
      <vt:lpstr>基本欄位</vt:lpstr>
      <vt:lpstr>基本欄位</vt:lpstr>
      <vt:lpstr>功能欄位</vt:lpstr>
      <vt:lpstr>功能欄位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yvonne891210@gmail.com</cp:lastModifiedBy>
  <cp:revision>181</cp:revision>
  <dcterms:created xsi:type="dcterms:W3CDTF">2020-03-09T09:36:59Z</dcterms:created>
  <dcterms:modified xsi:type="dcterms:W3CDTF">2021-07-18T07:38:17Z</dcterms:modified>
</cp:coreProperties>
</file>